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"/>
  </p:notesMasterIdLst>
  <p:sldIdLst>
    <p:sldId id="256" r:id="rId2"/>
    <p:sldId id="291" r:id="rId3"/>
    <p:sldId id="292" r:id="rId4"/>
    <p:sldId id="293" r:id="rId5"/>
    <p:sldId id="300" r:id="rId6"/>
    <p:sldId id="302" r:id="rId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2">
          <p15:clr>
            <a:srgbClr val="A4A3A4"/>
          </p15:clr>
        </p15:guide>
        <p15:guide id="3" pos="288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5D"/>
    <a:srgbClr val="008B3F"/>
    <a:srgbClr val="004080"/>
    <a:srgbClr val="FF0000"/>
    <a:srgbClr val="6666CC"/>
    <a:srgbClr val="3333CC"/>
    <a:srgbClr val="333399"/>
    <a:srgbClr val="ED6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81" autoAdjust="0"/>
    <p:restoredTop sz="94660"/>
  </p:normalViewPr>
  <p:slideViewPr>
    <p:cSldViewPr>
      <p:cViewPr varScale="1">
        <p:scale>
          <a:sx n="106" d="100"/>
          <a:sy n="106" d="100"/>
        </p:scale>
        <p:origin x="1512" y="92"/>
      </p:cViewPr>
      <p:guideLst>
        <p:guide orient="horz" pos="2160"/>
        <p:guide orient="horz" pos="4032"/>
        <p:guide pos="28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17-09-03T23:08:49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740">
    <iact:property name="dataType"/>
    <iact:actionData xml:id="d0">
      <inkml:trace xmlns:inkml="http://www.w3.org/2003/InkML" xml:id="stk0" contextRef="#ctx0" brushRef="#br0">13601 11609 0,'17'-17'130,"0"17"-106,35 0-17,-1 0 0,18 0 2,-1 0-2,18-18 1,-35 18 0,1 0 1,-1 0 0,1 0-4,33 0 5,-33 0 0,-1 0-3,18 0-1,34 0 3,-52 0 0,-16 0-1,33 0-2,-33 0 3,-1 0-2,0 0 1,18 0 0,-18 0 1,0 0-2,1 0 2,-1 0-2,17 0 3,-34 0-3,35 0 0,-35 0 1,17 0 0,18 0 1,-1 0-2,-16 0 2,16 0-1,-17 0-1,18 0 1,-18 0 1,0 0-2,1 0 2,-1 0 6,0 0-7,1 0 1,-1 18-2,0-18 0,-17 0 2,0 0-1,52 0 2,-18 0-3,-16 17 0,-18-17 2,34 0 7,-16 0-1,-1 0-6,0 0 7,-17 0-9,1 0 1,-1 17-1</inkml:trace>
    </iact:actionData>
  </iact:action>
  <iact:action type="add" startTime="48445">
    <iact:property name="dataType"/>
    <iact:actionData xml:id="d1">
      <inkml:trace xmlns:inkml="http://www.w3.org/2003/InkML" xml:id="stk1" contextRef="#ctx0" brushRef="#br0">12160 5076 0,'0'-17'41,"0"0"-18,52 17-7,-35 0-9,68 0 10,-16 0-9,0 0 0,51 0 0,0 0-1,17 0 2,-68 0-1,33 0 0,70 0 0,85 34-1,-51-34 1,0 17 1,0-17-1,-1 34 1,-33-17-2,17 18 2,-18 16-3,-16-34 4,-18 1-4,-52 16 3,-16-17-1,17 0-1,34 0 1,-52-17 0,18 17 0,-51-17 0,16 0 1,18 35-1,-1-1 0,-16-34-1,-1 0 2,1 17-2,-18-17 2,86 17-2,-69-17 1,-16 0 0,16 0 1,-17 0-1,-16 0 0,-1 0 0,17 0 0</inkml:trace>
    </iact:actionData>
  </iact:action>
  <iact:action type="add" startTime="86495">
    <iact:property name="dataType"/>
    <iact:actionData xml:id="d2">
      <inkml:trace xmlns:inkml="http://www.w3.org/2003/InkML" xml:id="stk2" contextRef="#ctx0" brushRef="#br0">16911 13066 0,'0'17'208,"0"1"-200,17 50 9,0-51-10,17 18 2,1-1-2,-1 0 1,-17 0 0,0 1 4,-17-18-9,0 34 6,17-34-1,1 1 2,-18-1 6,0 0 32,0 17-16,17-17 48,0 18 110,0 16-182,0-17 0,0-16 10,-17-1-11,18 0 1,-1-17 0,-17 34 168</inkml:trace>
    </iact:actionData>
  </iact:action>
  <iact:action type="add" startTime="94208">
    <iact:property name="dataType"/>
    <iact:actionData xml:id="d3">
      <inkml:trace xmlns:inkml="http://www.w3.org/2003/InkML" xml:id="stk3" contextRef="#ctx0" brushRef="#br0">17597 15570 0,'0'-17'208,"0"-1"-183,0-16-2,-17 34 9,0 0-24,-18 0 88,18 0-79,0 17-9,-17 0-1,16-17 1,-16 35 8,17-35 0,0 17-9,0 17 42,-18-17-7,-16 18-36,51-18 10,-17 0 40,17 0-40,-17 34-6,17-33-5,0-1 3,0 0 1,0 17 9,0-17-13,0 52 4,0-52 15,0 0-16,0 0 0,0 0 7,0 18-5,0-18-3,34 17 2,0-17-3,1 18 4,-1 33-2,17-33 0,-16-18 0,-1 0-1,17 17 2,-51-17-3,18 18 52,-1-35-51,17-18 2,-17 1-2,0 17 1,0-17 1,18-17 14,16-18 2,1 35-17,-18-34-1,0 17 34,-17-35-26,-17 0 17,18 69-24,-18-34 0,0-17 0,0-18 0,0 35 8,0-1-9,0 18 2,0-17-1,0 17 9,-18 17 14,1-17-16,0 17-6,0-17 15,0-35 345,17 35-354,0-17 217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EFAB33C-EFFE-4E5E-87EA-66209892CE5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53" tIns="48326" rIns="96653" bIns="48326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33F2F52-086E-4B66-AB2C-35F1F41ADAD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53" tIns="48326" rIns="96653" bIns="4832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1D216F42-7E75-4A27-828A-88B3F8590AA4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2188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BB924F2-EB8F-43B8-9DF7-08F1581BC9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53" tIns="48326" rIns="96653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9AE53D75-FEA8-47B1-A9B5-9DDE07FDB27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53" tIns="48326" rIns="96653" bIns="48326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EE10F9F-89B5-4CD6-A4F2-A1F7911A95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53" tIns="48326" rIns="96653" bIns="48326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ED154CC7-A0A7-4101-AEF5-9276858FF16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0"/>
        <a:cs typeface="ヒラギノ角ゴ Pro W3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pitchFamily="84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anose="020B0600070205080204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anose="020B0600070205080204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anose="020B0600070205080204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735D3B26-F9F2-49AF-BB0A-8865428767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CA544CD6-68E6-41C1-99AF-ECB7D75B2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57B61185-9F02-4FC2-9217-31FB6E05C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E780D3-3C8E-4188-8697-7E04FB83B068}" type="slidenum">
              <a:rPr lang="en-US" altLang="en-US" sz="1300"/>
              <a:pPr/>
              <a:t>1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F4E7ECC7-6DF6-4F32-A57D-A83D6CDCC75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599F217-B1F9-4FF6-A217-10DBACCFA8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E9B2B43-E077-4ABF-9132-0DDBF20281C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5E2D1FB-7F6B-4BEA-84DA-9C6338C09D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CC5BCB7-3568-4670-A0CB-E22D200F0B0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7B2388D-137E-4DC1-8E17-AE7DD4C510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B77BD52-14F3-4B39-828C-E41D2220D72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BE2A147-DF42-48B4-BE53-E28A327EA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BD8E51E-7E53-42FA-AB54-DEE767C71F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AD4401D-EC54-426E-8B40-D22336E18A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A557C11-2E76-4938-ADF9-44E2D876E5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53200"/>
            <a:ext cx="1831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900">
                <a:solidFill>
                  <a:srgbClr val="000000"/>
                </a:solidFill>
              </a:rPr>
              <a:t>© 2014 Pearson Education, Inc. </a:t>
            </a:r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9B80FECF-DAC1-4529-A0C8-9D5446F3562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34125"/>
            <a:ext cx="9144000" cy="533400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954C1411-2FB0-45D3-8721-E083A6304B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5125" y="-1588"/>
            <a:ext cx="8001000" cy="5191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800" dirty="0">
                <a:solidFill>
                  <a:schemeClr val="bg1"/>
                </a:solidFill>
                <a:ea typeface="ＭＳ Ｐゴシック" pitchFamily="-106" charset="-128"/>
                <a:cs typeface="ＭＳ Ｐゴシック" pitchFamily="-106" charset="-128"/>
              </a:rPr>
              <a:t>Chapter 2 Lecture 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125" y="3124200"/>
            <a:ext cx="6569075" cy="641350"/>
          </a:xfrm>
          <a:extLst/>
        </p:spPr>
        <p:txBody>
          <a:bodyPr lIns="9144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125" y="3811588"/>
            <a:ext cx="6569075" cy="45720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4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75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3E78A267-63A1-4C57-B37B-2270E22119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53200"/>
            <a:ext cx="1831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900">
                <a:solidFill>
                  <a:srgbClr val="000000"/>
                </a:solidFill>
              </a:rPr>
              <a:t>© 2014 Pearson Education, Inc.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97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8">
            <a:extLst>
              <a:ext uri="{FF2B5EF4-FFF2-40B4-BE49-F238E27FC236}">
                <a16:creationId xmlns:a16="http://schemas.microsoft.com/office/drawing/2014/main" id="{84AD6F8C-F198-4B05-8D01-06D0491D2E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533400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6E7E45F-D7B4-4747-B765-3875F61A1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6D531B-E2D2-426D-8856-B1F24E0A3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1141413"/>
            <a:ext cx="822960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ヒラギノ角ゴ Pro W3" charset="0"/>
          <a:cs typeface="ヒラギノ角ゴ Pro W3" pitchFamily="-106" charset="-128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5pPr>
      <a:lvl6pPr marL="4572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6pPr>
      <a:lvl7pPr marL="9144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7pPr>
      <a:lvl8pPr marL="13716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8pPr>
      <a:lvl9pPr marL="1828800" algn="l" rtl="0" fontAlgn="base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ヒラギノ角ゴ Pro W3" charset="0"/>
          <a:cs typeface="ヒラギノ角ゴ Pro W3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ヒラギノ角ゴ Pro W3" pitchFamily="84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microsoft.com/office/2007/relationships/media" Target="../media/media2.mp4"/><Relationship Id="rId7" Type="http://schemas.openxmlformats.org/officeDocument/2006/relationships/image" Target="../media/image1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microsoft.com/office/2011/relationships/inkAction" Target="../ink/inkAction1.xm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7">
            <a:extLst>
              <a:ext uri="{FF2B5EF4-FFF2-40B4-BE49-F238E27FC236}">
                <a16:creationId xmlns:a16="http://schemas.microsoft.com/office/drawing/2014/main" id="{1C6A4B29-6B14-4440-8CEF-1C8D17EB8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066800"/>
            <a:ext cx="259556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Genev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ea typeface="MS PGothic" panose="020B0600070205080204" pitchFamily="34" charset="-128"/>
              </a:rPr>
              <a:t>Mini-Lecture</a:t>
            </a:r>
          </a:p>
          <a:p>
            <a:pPr algn="ctr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en-US" sz="3000" b="1">
                <a:solidFill>
                  <a:srgbClr val="000000"/>
                </a:solidFill>
                <a:ea typeface="MS PGothic" panose="020B0600070205080204" pitchFamily="34" charset="-128"/>
              </a:rPr>
              <a:t>Chapter 2</a:t>
            </a:r>
          </a:p>
          <a:p>
            <a:pPr algn="ctr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en-US" sz="2400" b="1">
                <a:ea typeface="MS PGothic" panose="020B0600070205080204" pitchFamily="34" charset="-128"/>
                <a:cs typeface="Arial" panose="020B0604020202020204" pitchFamily="34" charset="0"/>
              </a:rPr>
              <a:t>Portraying Earth</a:t>
            </a: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2B0BEDA2-820A-4756-AE19-9A3879495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0"/>
            <a:ext cx="1831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Genev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solidFill>
                  <a:srgbClr val="000000"/>
                </a:solidFill>
                <a:ea typeface="MS PGothic" panose="020B0600070205080204" pitchFamily="34" charset="-128"/>
              </a:rPr>
              <a:t>© 2014 Pearson Education, Inc. </a:t>
            </a:r>
          </a:p>
        </p:txBody>
      </p:sp>
      <p:pic>
        <p:nvPicPr>
          <p:cNvPr id="4100" name="Picture 4" descr="MPG_11e_Figure_02_02_L.jpg">
            <a:extLst>
              <a:ext uri="{FF2B5EF4-FFF2-40B4-BE49-F238E27FC236}">
                <a16:creationId xmlns:a16="http://schemas.microsoft.com/office/drawing/2014/main" id="{84F6FC36-164E-4B8E-B163-0AD25F490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27432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8" descr="http://www.worldpress.org/images/maps/world_600w.jpg">
            <a:extLst>
              <a:ext uri="{FF2B5EF4-FFF2-40B4-BE49-F238E27FC236}">
                <a16:creationId xmlns:a16="http://schemas.microsoft.com/office/drawing/2014/main" id="{07880A70-8E7D-4413-BE5C-3A1E3A258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971800"/>
            <a:ext cx="449580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60BA4A8-83CF-47EF-9A4F-92FDF2A33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CC8E909E-75EA-47B9-AECE-2159984907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23"/>
    </mc:Choice>
    <mc:Fallback>
      <p:transition spd="slow" advTm="57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60FB2DD8-056C-4069-8E6A-F069F74F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ヒラギノ角ゴ Pro W3"/>
                <a:cs typeface="ヒラギノ角ゴ Pro W3"/>
              </a:rPr>
              <a:t>Map Scale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48BED2A0-EE8E-4A01-92A3-03BFE1574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141413"/>
            <a:ext cx="4740275" cy="5106987"/>
          </a:xfrm>
        </p:spPr>
        <p:txBody>
          <a:bodyPr/>
          <a:lstStyle/>
          <a:p>
            <a:pPr eaLnBrk="1" hangingPunct="1"/>
            <a:r>
              <a:rPr lang="en-US" altLang="en-US">
                <a:ea typeface="ヒラギノ角ゴ Pro W3"/>
                <a:cs typeface="ヒラギノ角ゴ Pro W3"/>
              </a:rPr>
              <a:t>Maps are always smaller than the area they represent</a:t>
            </a:r>
          </a:p>
          <a:p>
            <a:pPr eaLnBrk="1" hangingPunct="1"/>
            <a:r>
              <a:rPr lang="en-US" altLang="en-US">
                <a:ea typeface="ヒラギノ角ゴ Pro W3"/>
                <a:cs typeface="ヒラギノ角ゴ Pro W3"/>
              </a:rPr>
              <a:t>Need map scales to help understand areal distances on maps</a:t>
            </a:r>
          </a:p>
          <a:p>
            <a:pPr eaLnBrk="1" hangingPunct="1"/>
            <a:r>
              <a:rPr lang="en-US" altLang="en-US">
                <a:ea typeface="ヒラギノ角ゴ Pro W3"/>
                <a:cs typeface="ヒラギノ角ゴ Pro W3"/>
              </a:rPr>
              <a:t>Scale is relationship between area on map and area on Earth</a:t>
            </a:r>
          </a:p>
          <a:p>
            <a:pPr eaLnBrk="1" hangingPunct="1"/>
            <a:r>
              <a:rPr lang="en-US" altLang="en-US">
                <a:ea typeface="ヒラギノ角ゴ Pro W3"/>
                <a:cs typeface="ヒラギノ角ゴ Pro W3"/>
              </a:rPr>
              <a:t>Three primary types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Graphic 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Fractional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Verbal</a:t>
            </a:r>
          </a:p>
          <a:p>
            <a:endParaRPr lang="en-US" altLang="en-US">
              <a:ea typeface="ヒラギノ角ゴ Pro W3"/>
              <a:cs typeface="ヒラギノ角ゴ Pro W3"/>
            </a:endParaRPr>
          </a:p>
        </p:txBody>
      </p:sp>
      <p:pic>
        <p:nvPicPr>
          <p:cNvPr id="5124" name="Picture 5" descr="MPG_11e_Figure_02_03_L">
            <a:extLst>
              <a:ext uri="{FF2B5EF4-FFF2-40B4-BE49-F238E27FC236}">
                <a16:creationId xmlns:a16="http://schemas.microsoft.com/office/drawing/2014/main" id="{4B1F796D-4359-4A7B-9097-00A3A16C9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90638"/>
            <a:ext cx="3873500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FB1D498-B8AE-41B0-9106-BF4B8E3D4A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47"/>
    </mc:Choice>
    <mc:Fallback>
      <p:transition spd="slow" advTm="50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F08D6BE2-E9AE-42AD-9796-0454CD97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ヒラギノ角ゴ Pro W3"/>
                <a:cs typeface="ヒラギノ角ゴ Pro W3"/>
              </a:rPr>
              <a:t>Map Scale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4851392E-A460-4CE2-AC36-9B1141AD9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063" y="1143000"/>
            <a:ext cx="8169275" cy="5106988"/>
          </a:xfrm>
        </p:spPr>
        <p:txBody>
          <a:bodyPr/>
          <a:lstStyle/>
          <a:p>
            <a:r>
              <a:rPr lang="en-US" altLang="en-US">
                <a:ea typeface="ヒラギノ角ゴ Pro W3"/>
                <a:cs typeface="ヒラギノ角ゴ Pro W3"/>
              </a:rPr>
              <a:t>Large versus small map scales</a:t>
            </a:r>
          </a:p>
          <a:p>
            <a:endParaRPr lang="en-US" altLang="en-US">
              <a:ea typeface="ヒラギノ角ゴ Pro W3"/>
              <a:cs typeface="ヒラギノ角ゴ Pro W3"/>
            </a:endParaRPr>
          </a:p>
        </p:txBody>
      </p:sp>
      <p:sp>
        <p:nvSpPr>
          <p:cNvPr id="6148" name="TextBox 8">
            <a:extLst>
              <a:ext uri="{FF2B5EF4-FFF2-40B4-BE49-F238E27FC236}">
                <a16:creationId xmlns:a16="http://schemas.microsoft.com/office/drawing/2014/main" id="{DFE84C60-684C-4992-88C5-BCFFB7A72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3352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Genev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ea typeface="MS PGothic" panose="020B0600070205080204" pitchFamily="34" charset="-128"/>
            </a:endParaRPr>
          </a:p>
        </p:txBody>
      </p:sp>
      <p:pic>
        <p:nvPicPr>
          <p:cNvPr id="6149" name="Picture 6" descr="MPG_11e_Figure_02_04_L.jpg">
            <a:extLst>
              <a:ext uri="{FF2B5EF4-FFF2-40B4-BE49-F238E27FC236}">
                <a16:creationId xmlns:a16="http://schemas.microsoft.com/office/drawing/2014/main" id="{E667FDBF-87D7-4719-B877-6FEB47172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04988"/>
            <a:ext cx="520700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691D343-7CD7-49B2-BF07-0306B4997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365"/>
    </mc:Choice>
    <mc:Fallback>
      <p:transition spd="slow" advTm="99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303E1267-8400-4F96-88D6-5BB8505C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ヒラギノ角ゴ Pro W3"/>
                <a:cs typeface="ヒラギノ角ゴ Pro W3"/>
              </a:rPr>
              <a:t>Map Projections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66051DF7-291D-4E26-9258-D6A05DDB6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/>
                <a:cs typeface="ヒラギノ角ゴ Pro W3"/>
              </a:rPr>
              <a:t>Challenge of the cartographer (</a:t>
            </a:r>
            <a:r>
              <a:rPr lang="en-US" altLang="ja-JP">
                <a:ea typeface="ヒラギノ角ゴ Pro W3"/>
                <a:cs typeface="ヒラギノ角ゴ Pro W3"/>
              </a:rPr>
              <a:t>“mapmaker”)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Combine geographic exactness of globe with convenience of flat map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Always distortion</a:t>
            </a:r>
          </a:p>
          <a:p>
            <a:pPr eaLnBrk="1" hangingPunct="1"/>
            <a:r>
              <a:rPr lang="en-US" altLang="en-US">
                <a:ea typeface="ヒラギノ角ゴ Pro W3"/>
                <a:cs typeface="ヒラギノ角ゴ Pro W3"/>
              </a:rPr>
              <a:t>Three primary types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Equivalent – ratio of areal size on map and Earth is the same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Conformal – shape of locations on the map is the same as on Earth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Compromise - projections that are neither conformal nor equivalent,  but are almost both (e.g. Robinson projection)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Animation page 35 -11 minutes. </a:t>
            </a:r>
          </a:p>
          <a:p>
            <a:endParaRPr lang="en-US" altLang="en-US">
              <a:ea typeface="ヒラギノ角ゴ Pro W3"/>
              <a:cs typeface="ヒラギノ角ゴ Pro W3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A3861BD4-C43F-4C50-8D02-68C425F83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90"/>
    </mc:Choice>
    <mc:Fallback>
      <p:transition spd="slow" advTm="97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" descr="MPG_11e_Figure_02_13_L.jpg">
            <a:extLst>
              <a:ext uri="{FF2B5EF4-FFF2-40B4-BE49-F238E27FC236}">
                <a16:creationId xmlns:a16="http://schemas.microsoft.com/office/drawing/2014/main" id="{7AD3B970-8FF7-461F-A289-DDB7F4CE2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66800"/>
            <a:ext cx="530383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1">
            <a:extLst>
              <a:ext uri="{FF2B5EF4-FFF2-40B4-BE49-F238E27FC236}">
                <a16:creationId xmlns:a16="http://schemas.microsoft.com/office/drawing/2014/main" id="{CCF1668A-55BA-4664-B9A3-D0B562F6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ヒラギノ角ゴ Pro W3"/>
                <a:cs typeface="ヒラギノ角ゴ Pro W3"/>
              </a:rPr>
              <a:t>Conveying Information on Maps</a:t>
            </a:r>
          </a:p>
        </p:txBody>
      </p:sp>
      <p:sp>
        <p:nvSpPr>
          <p:cNvPr id="8196" name="Content Placeholder 2">
            <a:extLst>
              <a:ext uri="{FF2B5EF4-FFF2-40B4-BE49-F238E27FC236}">
                <a16:creationId xmlns:a16="http://schemas.microsoft.com/office/drawing/2014/main" id="{D002AC4E-B019-4D90-96C7-094A1599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141413"/>
            <a:ext cx="4283075" cy="5106987"/>
          </a:xfrm>
        </p:spPr>
        <p:txBody>
          <a:bodyPr/>
          <a:lstStyle/>
          <a:p>
            <a:pPr eaLnBrk="1" hangingPunct="1"/>
            <a:r>
              <a:rPr lang="en-US" altLang="en-US">
                <a:ea typeface="ヒラギノ角ゴ Pro W3"/>
                <a:cs typeface="ヒラギノ角ゴ Pro W3"/>
              </a:rPr>
              <a:t>Need several properties of maps to help with interpretation: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Title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Date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Legend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Scale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Direction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Location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Data Source</a:t>
            </a:r>
          </a:p>
          <a:p>
            <a:pPr lvl="1" eaLnBrk="1" hangingPunct="1"/>
            <a:r>
              <a:rPr lang="en-US" altLang="en-US" sz="2000">
                <a:ea typeface="ヒラギノ角ゴ Pro W3"/>
                <a:cs typeface="Geneva" pitchFamily="34" charset="0"/>
              </a:rPr>
              <a:t>Map Projection</a:t>
            </a:r>
          </a:p>
          <a:p>
            <a:endParaRPr lang="en-US" altLang="en-US">
              <a:ea typeface="ヒラギノ角ゴ Pro W3"/>
              <a:cs typeface="ヒラギノ角ゴ Pro W3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AE89F9F6-3581-493A-A45D-0FADE91890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41"/>
    </mc:Choice>
    <mc:Fallback>
      <p:transition spd="slow" advTm="58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C6E33C65-6024-4DCC-A534-4D0A2449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ヒラギノ角ゴ Pro W3"/>
                <a:cs typeface="ヒラギノ角ゴ Pro W3"/>
              </a:rPr>
              <a:t>Conveying Information on Maps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678849EE-208E-4356-A83F-B64044E6B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020763"/>
            <a:ext cx="4435475" cy="5106987"/>
          </a:xfrm>
        </p:spPr>
        <p:txBody>
          <a:bodyPr/>
          <a:lstStyle/>
          <a:p>
            <a:pPr eaLnBrk="1" hangingPunct="1"/>
            <a:r>
              <a:rPr lang="en-US" altLang="en-US" sz="2800">
                <a:ea typeface="ヒラギノ角ゴ Pro W3"/>
                <a:cs typeface="ヒラギノ角ゴ Pro W3"/>
              </a:rPr>
              <a:t>Definition of an isoline</a:t>
            </a:r>
          </a:p>
          <a:p>
            <a:pPr eaLnBrk="1" hangingPunct="1"/>
            <a:r>
              <a:rPr lang="en-US" altLang="en-US" sz="2800">
                <a:ea typeface="ヒラギノ角ゴ Pro W3"/>
                <a:cs typeface="ヒラギノ角ゴ Pro W3"/>
              </a:rPr>
              <a:t>Many types</a:t>
            </a:r>
          </a:p>
          <a:p>
            <a:pPr lvl="1" eaLnBrk="1" hangingPunct="1"/>
            <a:r>
              <a:rPr lang="en-US" altLang="en-US">
                <a:ea typeface="ヒラギノ角ゴ Pro W3"/>
                <a:cs typeface="Geneva" pitchFamily="34" charset="0"/>
              </a:rPr>
              <a:t>Elevation contour line – line of equal elevation</a:t>
            </a:r>
          </a:p>
          <a:p>
            <a:pPr lvl="1" eaLnBrk="1" hangingPunct="1"/>
            <a:r>
              <a:rPr lang="en-US" altLang="en-US">
                <a:ea typeface="ヒラギノ角ゴ Pro W3"/>
                <a:cs typeface="Geneva" pitchFamily="34" charset="0"/>
              </a:rPr>
              <a:t>Isobar – line of constant pressure</a:t>
            </a:r>
          </a:p>
          <a:p>
            <a:pPr lvl="1" eaLnBrk="1" hangingPunct="1"/>
            <a:r>
              <a:rPr lang="en-US" altLang="en-US">
                <a:ea typeface="ヒラギノ角ゴ Pro W3"/>
                <a:cs typeface="Geneva" pitchFamily="34" charset="0"/>
              </a:rPr>
              <a:t>Isotherm – line of constant temperature</a:t>
            </a:r>
          </a:p>
          <a:p>
            <a:endParaRPr lang="en-US" altLang="en-US" b="1">
              <a:ea typeface="ヒラギノ角ゴ Pro W3"/>
              <a:cs typeface="ヒラギノ角ゴ Pro W3"/>
            </a:endParaRPr>
          </a:p>
        </p:txBody>
      </p:sp>
      <p:sp>
        <p:nvSpPr>
          <p:cNvPr id="9220" name="Rectangle 6">
            <a:extLst>
              <a:ext uri="{FF2B5EF4-FFF2-40B4-BE49-F238E27FC236}">
                <a16:creationId xmlns:a16="http://schemas.microsoft.com/office/drawing/2014/main" id="{6F6F4E6F-D7EF-4926-B618-05632D308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9925" y="31972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ヒラギノ角ゴ Pro W3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/>
                <a:cs typeface="Genev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ea typeface="MS PGothic" panose="020B0600070205080204" pitchFamily="34" charset="-128"/>
            </a:endParaRPr>
          </a:p>
        </p:txBody>
      </p:sp>
      <p:pic>
        <p:nvPicPr>
          <p:cNvPr id="9221" name="Picture 5" descr="MPG_11e_Figure_02_14_L.jpg">
            <a:extLst>
              <a:ext uri="{FF2B5EF4-FFF2-40B4-BE49-F238E27FC236}">
                <a16:creationId xmlns:a16="http://schemas.microsoft.com/office/drawing/2014/main" id="{08818323-61D3-4DAE-9DFC-7AD9F023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19200"/>
            <a:ext cx="39528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75C6F8-15FA-4C2B-B684-B05832BBD6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77600" y="1815120"/>
              <a:ext cx="2068920" cy="4080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75C6F8-15FA-4C2B-B684-B05832BBD6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8240" y="1805760"/>
                <a:ext cx="2087640" cy="4099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E0883376-805F-410C-A962-7C26E5528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98"/>
    </mc:Choice>
    <mc:Fallback>
      <p:transition spd="slow" advTm="104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5Lect_template">
  <a:themeElements>
    <a:clrScheme name="HA5Lec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5Lect_templat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A5Lec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gtk_01:Applications (Mac OS 9):Microsoft Office 2001:Templates:My Templates:HA5Lect_template.pot</Template>
  <TotalTime>930</TotalTime>
  <Words>192</Words>
  <Application>Microsoft Office PowerPoint</Application>
  <PresentationFormat>On-screen Show (4:3)</PresentationFormat>
  <Paragraphs>40</Paragraphs>
  <Slides>6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MS PGothic</vt:lpstr>
      <vt:lpstr>ヒラギノ角ゴ Pro W3</vt:lpstr>
      <vt:lpstr>Geneva</vt:lpstr>
      <vt:lpstr>HA5Lect_template</vt:lpstr>
      <vt:lpstr>PowerPoint Presentation</vt:lpstr>
      <vt:lpstr>Map Scale</vt:lpstr>
      <vt:lpstr>Map Scale</vt:lpstr>
      <vt:lpstr>Map Projections</vt:lpstr>
      <vt:lpstr>Conveying Information on Maps</vt:lpstr>
      <vt:lpstr>Conveying Information on Maps</vt:lpstr>
    </vt:vector>
  </TitlesOfParts>
  <Company>뿿ˤʤ㏘뿿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U</dc:creator>
  <cp:lastModifiedBy>greg57</cp:lastModifiedBy>
  <cp:revision>100</cp:revision>
  <cp:lastPrinted>2013-03-13T18:47:05Z</cp:lastPrinted>
  <dcterms:created xsi:type="dcterms:W3CDTF">2012-12-21T06:48:41Z</dcterms:created>
  <dcterms:modified xsi:type="dcterms:W3CDTF">2017-09-03T23:16:56Z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